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1"/>
  </p:notesMasterIdLst>
  <p:sldIdLst>
    <p:sldId id="300" r:id="rId3"/>
    <p:sldId id="323" r:id="rId4"/>
    <p:sldId id="302" r:id="rId5"/>
    <p:sldId id="324" r:id="rId6"/>
    <p:sldId id="335" r:id="rId7"/>
    <p:sldId id="336" r:id="rId8"/>
    <p:sldId id="337" r:id="rId9"/>
    <p:sldId id="358" r:id="rId10"/>
    <p:sldId id="326" r:id="rId11"/>
    <p:sldId id="340" r:id="rId12"/>
    <p:sldId id="352" r:id="rId13"/>
    <p:sldId id="349" r:id="rId14"/>
    <p:sldId id="350" r:id="rId15"/>
    <p:sldId id="321" r:id="rId16"/>
    <p:sldId id="351" r:id="rId17"/>
    <p:sldId id="341" r:id="rId18"/>
    <p:sldId id="353" r:id="rId19"/>
    <p:sldId id="354" r:id="rId20"/>
    <p:sldId id="355" r:id="rId21"/>
    <p:sldId id="356" r:id="rId22"/>
    <p:sldId id="357" r:id="rId23"/>
    <p:sldId id="342" r:id="rId24"/>
    <p:sldId id="345" r:id="rId25"/>
    <p:sldId id="346" r:id="rId26"/>
    <p:sldId id="348" r:id="rId27"/>
    <p:sldId id="347" r:id="rId28"/>
    <p:sldId id="359" r:id="rId29"/>
    <p:sldId id="31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5" autoAdjust="0"/>
    <p:restoredTop sz="60302" autoAdjust="0"/>
  </p:normalViewPr>
  <p:slideViewPr>
    <p:cSldViewPr snapToGrid="0">
      <p:cViewPr varScale="1">
        <p:scale>
          <a:sx n="65" d="100"/>
          <a:sy n="65" d="100"/>
        </p:scale>
        <p:origin x="1458" y="78"/>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1.png>
</file>

<file path=ppt/media/image12.png>
</file>

<file path=ppt/media/image13.png>
</file>

<file path=ppt/media/image2.png>
</file>

<file path=ppt/media/image3.jpeg>
</file>

<file path=ppt/media/image5.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endParaRPr lang="en-US" sz="1000" dirty="0"/>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endParaRPr lang="en-US" sz="1000" dirty="0"/>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endParaRPr lang="en-US" sz="1000" dirty="0"/>
          </a:p>
          <a:p>
            <a:r>
              <a:rPr lang="en-US" sz="1000" dirty="0"/>
              <a:t>© 2021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a:t>
            </a:r>
            <a:r>
              <a:rPr lang="en-US" sz="1000"/>
              <a:t>. </a:t>
            </a:r>
          </a:p>
          <a:p>
            <a:endParaRPr lang="en-US" sz="100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378522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9372269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1568657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695423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Continuous Integration and Deployment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available system should you use to automate software builds and deployments of the application?</a:t>
            </a:r>
          </a:p>
          <a:p>
            <a:r>
              <a:rPr lang="en-US" sz="1200" b="0" i="0" kern="1200" dirty="0">
                <a:solidFill>
                  <a:schemeClr val="tx1"/>
                </a:solidFill>
                <a:effectLst/>
                <a:latin typeface="+mn-lt"/>
                <a:ea typeface="+mn-ea"/>
                <a:cs typeface="+mn-cs"/>
              </a:rPr>
              <a:t>Azure DevOps' build and release management features are a complete end to end solution for automating builds deployment for the solutions. From there, you can customize the gates your solution needs to promote the solution from environment to environment. You're in complete control of how the CI/CD process is implemented.</a:t>
            </a:r>
          </a:p>
          <a:p>
            <a:r>
              <a:rPr lang="en-US" sz="1200" b="0" i="0" kern="1200" dirty="0">
                <a:solidFill>
                  <a:schemeClr val="tx1"/>
                </a:solidFill>
                <a:effectLst/>
                <a:latin typeface="+mn-lt"/>
                <a:ea typeface="+mn-ea"/>
                <a:cs typeface="+mn-cs"/>
              </a:rPr>
              <a:t>Once we have the build definition producing build artifacts, we create a release pipeline using the Release Management features of Azure DevOps.</a:t>
            </a:r>
          </a:p>
          <a:p>
            <a:r>
              <a:rPr lang="en-US" sz="1200" b="0" i="0" kern="1200" dirty="0">
                <a:solidFill>
                  <a:schemeClr val="tx1"/>
                </a:solidFill>
                <a:effectLst/>
                <a:latin typeface="+mn-lt"/>
                <a:ea typeface="+mn-ea"/>
                <a:cs typeface="+mn-cs"/>
              </a:rPr>
              <a:t>The release pipeline is like the build definition in that it is a series to steps or tasks that we put together to produce an outcome. In this case...we produce the deployment of a release to one or more environments and perform some level of validation and verification of each release.</a:t>
            </a:r>
          </a:p>
          <a:p>
            <a:r>
              <a:rPr lang="en-US" sz="1200" b="0" i="0" kern="1200" dirty="0">
                <a:solidFill>
                  <a:schemeClr val="tx1"/>
                </a:solidFill>
                <a:effectLst/>
                <a:latin typeface="+mn-lt"/>
                <a:ea typeface="+mn-ea"/>
                <a:cs typeface="+mn-cs"/>
              </a:rPr>
              <a:t>We can then configure approval steps between each environment as quality stage gates. This allows us to control the flow of releases as they proceed through the environments.</a:t>
            </a:r>
          </a:p>
          <a:p>
            <a:r>
              <a:rPr lang="en-US" sz="1200" b="0" i="0" kern="1200" dirty="0">
                <a:solidFill>
                  <a:schemeClr val="tx1"/>
                </a:solidFill>
                <a:effectLst/>
                <a:latin typeface="+mn-lt"/>
                <a:ea typeface="+mn-ea"/>
                <a:cs typeface="+mn-cs"/>
              </a:rPr>
              <a:t>The pipeline for development would simply deploy upon a successful build from the build pipeline.</a:t>
            </a:r>
          </a:p>
          <a:p>
            <a:r>
              <a:rPr lang="en-US" sz="1200" b="0" i="0" kern="1200" dirty="0">
                <a:solidFill>
                  <a:schemeClr val="tx1"/>
                </a:solidFill>
                <a:effectLst/>
                <a:latin typeface="+mn-lt"/>
                <a:ea typeface="+mn-ea"/>
                <a:cs typeface="+mn-cs"/>
              </a:rPr>
              <a:t>Then, before we deploy to test, we may want the QA team to decide when to deploy the release into the environment. If that were the case, we would configure a manual approval and the deployment, although still automated, would not occur until a member of the QA team approved it to be deployed. This is useful when a QA team may be reviewing an existing release (previously deployed) and does not want the current release to be overwritten in their test environment.</a:t>
            </a:r>
          </a:p>
          <a:p>
            <a:r>
              <a:rPr lang="en-US" sz="1200" b="0" i="0" kern="1200" dirty="0">
                <a:solidFill>
                  <a:schemeClr val="tx1"/>
                </a:solidFill>
                <a:effectLst/>
                <a:latin typeface="+mn-lt"/>
                <a:ea typeface="+mn-ea"/>
                <a:cs typeface="+mn-cs"/>
              </a:rPr>
              <a:t>Once the deployment to test occurs, we would likely have additional acceptance tests executed.</a:t>
            </a:r>
          </a:p>
          <a:p>
            <a:r>
              <a:rPr lang="en-US" sz="1200" b="0" i="0" kern="1200" dirty="0">
                <a:solidFill>
                  <a:schemeClr val="tx1"/>
                </a:solidFill>
                <a:effectLst/>
                <a:latin typeface="+mn-lt"/>
                <a:ea typeface="+mn-ea"/>
                <a:cs typeface="+mn-cs"/>
              </a:rPr>
              <a:t>If these acceptance tests pass, we could then trigger the deployment to production.</a:t>
            </a:r>
          </a:p>
          <a:p>
            <a:r>
              <a:rPr lang="en-US" sz="1200" b="0" i="0" kern="1200" dirty="0">
                <a:solidFill>
                  <a:schemeClr val="tx1"/>
                </a:solidFill>
                <a:effectLst/>
                <a:latin typeface="+mn-lt"/>
                <a:ea typeface="+mn-ea"/>
                <a:cs typeface="+mn-cs"/>
              </a:rPr>
              <a:t>It is important to note that each environment can have its own set of tasks as often times, the deployment and validation steps vary by environment.</a:t>
            </a:r>
          </a:p>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r>
              <a:rPr lang="en-US" sz="1200" b="0" i="0" kern="1200" dirty="0">
                <a:solidFill>
                  <a:schemeClr val="tx1"/>
                </a:solidFill>
                <a:effectLst/>
                <a:latin typeface="+mn-lt"/>
                <a:ea typeface="+mn-ea"/>
                <a:cs typeface="+mn-cs"/>
              </a:rPr>
              <a:t>Why shouldn't we have multiple long lived branches in source control?</a:t>
            </a: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523297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586545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5096441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133212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Why shouldn’t we have multiple long lived branches in source control?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0868816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6202215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31580461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20550029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41991296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7339213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0412398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11/4/2021 11:41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939967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644493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290665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02852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13144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Continuous delivery in Azure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3311676"/>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How much of an impact will these process changes have on our development cadence? Will learning this place a new burden on the developers?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Our developers are already having challenges learning how to use Git;  will adding a continuous deployment system on top of that slow them down and confuse them even more?</a:t>
            </a:r>
          </a:p>
        </p:txBody>
      </p:sp>
    </p:spTree>
    <p:extLst>
      <p:ext uri="{BB962C8B-B14F-4D97-AF65-F5344CB8AC3E}">
        <p14:creationId xmlns:p14="http://schemas.microsoft.com/office/powerpoint/2010/main" val="6996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679367198"/>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be prepared to present your solutions to others.</a:t>
                      </a: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a:t>
                      </a: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5746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6146298"/>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16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team.</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group is the Microsoft team and the other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Switch roles and repeat Steps 2-6.</a:t>
            </a: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62984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0588270"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7A17EF-E081-482B-B61B-A28E25486039}"/>
              </a:ext>
            </a:extLst>
          </p:cNvPr>
          <p:cNvSpPr>
            <a:spLocks noGrp="1"/>
          </p:cNvSpPr>
          <p:nvPr>
            <p:ph type="title"/>
          </p:nvPr>
        </p:nvSpPr>
        <p:spPr/>
        <p:txBody>
          <a:bodyPr/>
          <a:lstStyle/>
          <a:p>
            <a:r>
              <a:rPr lang="en-US" sz="4800" dirty="0">
                <a:solidFill>
                  <a:schemeClr val="tx1"/>
                </a:solidFill>
              </a:rPr>
              <a:t>Preferred target audience</a:t>
            </a:r>
            <a:br>
              <a:rPr lang="en-US" dirty="0">
                <a:solidFill>
                  <a:schemeClr val="tx1"/>
                </a:solidFill>
                <a:latin typeface="Segoe UI" panose="020B0502040204020203" pitchFamily="34" charset="0"/>
              </a:rPr>
            </a:br>
            <a:endParaRPr lang="en-US" dirty="0"/>
          </a:p>
        </p:txBody>
      </p:sp>
      <p:sp>
        <p:nvSpPr>
          <p:cNvPr id="2" name="Text Placeholder 1">
            <a:extLst>
              <a:ext uri="{FF2B5EF4-FFF2-40B4-BE49-F238E27FC236}">
                <a16:creationId xmlns:a16="http://schemas.microsoft.com/office/drawing/2014/main" id="{91DC7814-09FE-4059-8EB7-E70F58C28338}"/>
              </a:ext>
            </a:extLst>
          </p:cNvPr>
          <p:cNvSpPr>
            <a:spLocks noGrp="1"/>
          </p:cNvSpPr>
          <p:nvPr>
            <p:ph type="body" sz="quarter" idx="10"/>
          </p:nvPr>
        </p:nvSpPr>
        <p:spPr>
          <a:xfrm>
            <a:off x="269239" y="1189177"/>
            <a:ext cx="11653523" cy="2718821"/>
          </a:xfrm>
        </p:spPr>
        <p:txBody>
          <a:bodyPr/>
          <a:lstStyle/>
          <a:p>
            <a:endParaRPr lang="en-US" dirty="0"/>
          </a:p>
          <a:p>
            <a:r>
              <a:rPr lang="en-US" dirty="0"/>
              <a:t>Susan Withers, VP of Engineering</a:t>
            </a:r>
          </a:p>
          <a:p>
            <a:pPr marL="0" indent="0">
              <a:buNone/>
            </a:pPr>
            <a:endParaRPr lang="en-US" dirty="0"/>
          </a:p>
          <a:p>
            <a:r>
              <a:rPr lang="en-US" dirty="0"/>
              <a:t>Development team</a:t>
            </a:r>
          </a:p>
        </p:txBody>
      </p:sp>
      <p:pic>
        <p:nvPicPr>
          <p:cNvPr id="5" name="Picture 4" descr="People icon">
            <a:extLst>
              <a:ext uri="{FF2B5EF4-FFF2-40B4-BE49-F238E27FC236}">
                <a16:creationId xmlns:a16="http://schemas.microsoft.com/office/drawing/2014/main" id="{61E8ED24-6033-4B40-A3BE-A24C53DC6B5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8725215" y="3683230"/>
            <a:ext cx="2321227" cy="2321227"/>
          </a:xfrm>
          <a:prstGeom prst="rect">
            <a:avLst/>
          </a:prstGeom>
        </p:spPr>
      </p:pic>
    </p:spTree>
    <p:extLst>
      <p:ext uri="{BB962C8B-B14F-4D97-AF65-F5344CB8AC3E}">
        <p14:creationId xmlns:p14="http://schemas.microsoft.com/office/powerpoint/2010/main" val="302431666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3" name="Picture 2" descr="Desired system architecture diagram illustrating the use of GitHub Actions or Azure DevOps Pipelines for continuous delivery of software">
            <a:extLst>
              <a:ext uri="{FF2B5EF4-FFF2-40B4-BE49-F238E27FC236}">
                <a16:creationId xmlns:a16="http://schemas.microsoft.com/office/drawing/2014/main" id="{BF490AB9-7180-4BE5-A443-55019D597485}"/>
              </a:ext>
            </a:extLst>
          </p:cNvPr>
          <p:cNvPicPr>
            <a:picLocks noChangeAspect="1"/>
          </p:cNvPicPr>
          <p:nvPr/>
        </p:nvPicPr>
        <p:blipFill>
          <a:blip r:embed="rId3"/>
          <a:stretch>
            <a:fillRect/>
          </a:stretch>
        </p:blipFill>
        <p:spPr>
          <a:xfrm>
            <a:off x="1588931" y="1280911"/>
            <a:ext cx="8305800" cy="49530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17AB2F-2717-43DB-BA9A-FF3ECC2E7D5D}"/>
              </a:ext>
            </a:extLst>
          </p:cNvPr>
          <p:cNvSpPr>
            <a:spLocks noGrp="1"/>
          </p:cNvSpPr>
          <p:nvPr>
            <p:ph type="title"/>
          </p:nvPr>
        </p:nvSpPr>
        <p:spPr/>
        <p:txBody>
          <a:bodyPr/>
          <a:lstStyle/>
          <a:p>
            <a:r>
              <a:rPr lang="en-US" dirty="0"/>
              <a:t>Automate software builds and deployments</a:t>
            </a:r>
          </a:p>
        </p:txBody>
      </p:sp>
      <p:sp>
        <p:nvSpPr>
          <p:cNvPr id="2" name="Text Placeholder 1">
            <a:extLst>
              <a:ext uri="{FF2B5EF4-FFF2-40B4-BE49-F238E27FC236}">
                <a16:creationId xmlns:a16="http://schemas.microsoft.com/office/drawing/2014/main" id="{5CA57B4F-93CC-40D2-99DF-75EEE9618A2B}"/>
              </a:ext>
            </a:extLst>
          </p:cNvPr>
          <p:cNvSpPr>
            <a:spLocks noGrp="1"/>
          </p:cNvSpPr>
          <p:nvPr>
            <p:ph type="body" sz="quarter" idx="10"/>
          </p:nvPr>
        </p:nvSpPr>
        <p:spPr>
          <a:xfrm>
            <a:off x="269239" y="1189177"/>
            <a:ext cx="10703561" cy="4988930"/>
          </a:xfrm>
        </p:spPr>
        <p:txBody>
          <a:bodyPr/>
          <a:lstStyle/>
          <a:p>
            <a:pPr marL="0" indent="0">
              <a:buNone/>
            </a:pPr>
            <a:r>
              <a:rPr lang="en-US" dirty="0"/>
              <a:t>Azure DevOps build and release management are a complete end to end solution for automating builds deployment for the solutions</a:t>
            </a:r>
          </a:p>
          <a:p>
            <a:endParaRPr lang="en-US" dirty="0"/>
          </a:p>
          <a:p>
            <a:r>
              <a:rPr lang="en-US" sz="3200" dirty="0"/>
              <a:t>Create a build definition. </a:t>
            </a:r>
          </a:p>
          <a:p>
            <a:r>
              <a:rPr lang="en-US" sz="3200" dirty="0"/>
              <a:t>Create a release pipeline that deploys the solution to one or more environments with validation and verification.</a:t>
            </a:r>
          </a:p>
          <a:p>
            <a:r>
              <a:rPr lang="en-US" sz="3200" dirty="0"/>
              <a:t>Setup approval steps as quality gates to control the flow of each release.</a:t>
            </a:r>
          </a:p>
        </p:txBody>
      </p:sp>
      <p:pic>
        <p:nvPicPr>
          <p:cNvPr id="4" name="Picture 3" descr="Visual studio icon.">
            <a:extLst>
              <a:ext uri="{FF2B5EF4-FFF2-40B4-BE49-F238E27FC236}">
                <a16:creationId xmlns:a16="http://schemas.microsoft.com/office/drawing/2014/main" id="{0E8F9F88-4E92-47BE-B142-38DFD09773E1}"/>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02461" y="2658660"/>
            <a:ext cx="1540680" cy="1540680"/>
          </a:xfrm>
          <a:prstGeom prst="rect">
            <a:avLst/>
          </a:prstGeom>
        </p:spPr>
      </p:pic>
    </p:spTree>
    <p:extLst>
      <p:ext uri="{BB962C8B-B14F-4D97-AF65-F5344CB8AC3E}">
        <p14:creationId xmlns:p14="http://schemas.microsoft.com/office/powerpoint/2010/main" val="363287212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1E57EC-662D-4DCA-A28A-F7E53E175F88}"/>
              </a:ext>
            </a:extLst>
          </p:cNvPr>
          <p:cNvSpPr>
            <a:spLocks noGrp="1"/>
          </p:cNvSpPr>
          <p:nvPr>
            <p:ph type="title"/>
          </p:nvPr>
        </p:nvSpPr>
        <p:spPr/>
        <p:txBody>
          <a:bodyPr/>
          <a:lstStyle/>
          <a:p>
            <a:r>
              <a:rPr lang="en-US" dirty="0"/>
              <a:t>Continuous deployment without production impact</a:t>
            </a:r>
          </a:p>
        </p:txBody>
      </p:sp>
      <p:sp>
        <p:nvSpPr>
          <p:cNvPr id="2" name="Text Placeholder 1">
            <a:extLst>
              <a:ext uri="{FF2B5EF4-FFF2-40B4-BE49-F238E27FC236}">
                <a16:creationId xmlns:a16="http://schemas.microsoft.com/office/drawing/2014/main" id="{32E8F9D8-A422-4332-8782-0F0E1171FF55}"/>
              </a:ext>
            </a:extLst>
          </p:cNvPr>
          <p:cNvSpPr>
            <a:spLocks noGrp="1"/>
          </p:cNvSpPr>
          <p:nvPr>
            <p:ph type="body" sz="quarter" idx="10"/>
          </p:nvPr>
        </p:nvSpPr>
        <p:spPr>
          <a:xfrm>
            <a:off x="188318" y="1779896"/>
            <a:ext cx="11653523" cy="3261855"/>
          </a:xfrm>
        </p:spPr>
        <p:txBody>
          <a:bodyPr/>
          <a:lstStyle/>
          <a:p>
            <a:r>
              <a:rPr lang="en-US" dirty="0"/>
              <a:t>Use the deployment slots feature of Azure App Services.</a:t>
            </a:r>
          </a:p>
          <a:p>
            <a:r>
              <a:rPr lang="en-US" dirty="0"/>
              <a:t>Create and deploy to a staging slot.</a:t>
            </a:r>
          </a:p>
          <a:p>
            <a:r>
              <a:rPr lang="en-US" dirty="0"/>
              <a:t>Release and validate .</a:t>
            </a:r>
          </a:p>
          <a:p>
            <a:r>
              <a:rPr lang="en-US" dirty="0"/>
              <a:t>Swap staging with production. </a:t>
            </a:r>
          </a:p>
        </p:txBody>
      </p:sp>
      <p:pic>
        <p:nvPicPr>
          <p:cNvPr id="4" name="Picture 3" descr="App services icon">
            <a:extLst>
              <a:ext uri="{FF2B5EF4-FFF2-40B4-BE49-F238E27FC236}">
                <a16:creationId xmlns:a16="http://schemas.microsoft.com/office/drawing/2014/main" id="{D85EDADB-7395-45EC-AD11-FF124E6C0464}"/>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363396161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AF1AA-C9F7-4127-AECD-DF2941C12CA2}"/>
              </a:ext>
            </a:extLst>
          </p:cNvPr>
          <p:cNvSpPr>
            <a:spLocks noGrp="1"/>
          </p:cNvSpPr>
          <p:nvPr>
            <p:ph type="body" sz="quarter" idx="10"/>
          </p:nvPr>
        </p:nvSpPr>
        <p:spPr>
          <a:xfrm>
            <a:off x="269239" y="1189177"/>
            <a:ext cx="11653523" cy="4347922"/>
          </a:xfrm>
        </p:spPr>
        <p:txBody>
          <a:bodyPr/>
          <a:lstStyle/>
          <a:p>
            <a:endParaRPr lang="en-US" dirty="0"/>
          </a:p>
          <a:p>
            <a:r>
              <a:rPr lang="en-US" dirty="0"/>
              <a:t>Create the build definition and add a task to run the unit tests.</a:t>
            </a:r>
          </a:p>
          <a:p>
            <a:r>
              <a:rPr lang="en-US" dirty="0"/>
              <a:t>If one or more test fails, the continuous delivery process will halt.</a:t>
            </a:r>
          </a:p>
          <a:p>
            <a:r>
              <a:rPr lang="en-US" dirty="0"/>
              <a:t>Extend the task to create a new work item for tracking if the test fails.</a:t>
            </a:r>
          </a:p>
        </p:txBody>
      </p:sp>
      <p:sp>
        <p:nvSpPr>
          <p:cNvPr id="3" name="Title 2">
            <a:extLst>
              <a:ext uri="{FF2B5EF4-FFF2-40B4-BE49-F238E27FC236}">
                <a16:creationId xmlns:a16="http://schemas.microsoft.com/office/drawing/2014/main" id="{C1CD2887-BE19-40F2-AAF7-BBAA3259D52E}"/>
              </a:ext>
            </a:extLst>
          </p:cNvPr>
          <p:cNvSpPr>
            <a:spLocks noGrp="1"/>
          </p:cNvSpPr>
          <p:nvPr>
            <p:ph type="title"/>
          </p:nvPr>
        </p:nvSpPr>
        <p:spPr/>
        <p:txBody>
          <a:bodyPr/>
          <a:lstStyle/>
          <a:p>
            <a:r>
              <a:rPr lang="en-US" dirty="0"/>
              <a:t>Unit test integration</a:t>
            </a:r>
          </a:p>
        </p:txBody>
      </p:sp>
    </p:spTree>
    <p:extLst>
      <p:ext uri="{BB962C8B-B14F-4D97-AF65-F5344CB8AC3E}">
        <p14:creationId xmlns:p14="http://schemas.microsoft.com/office/powerpoint/2010/main" val="4868214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291421"/>
            <a:ext cx="11127191" cy="4173450"/>
          </a:xfrm>
          <a:prstGeom prst="rect">
            <a:avLst/>
          </a:prstGeom>
          <a:noFill/>
        </p:spPr>
        <p:txBody>
          <a:bodyPr wrap="square" lIns="182880" tIns="146304" rIns="182880" bIns="146304" rtlCol="0">
            <a:spAutoFit/>
          </a:bodyPr>
          <a:lstStyle/>
          <a:p>
            <a:r>
              <a:rPr lang="en-US" sz="2800" dirty="0"/>
              <a:t>In this whiteboard design session, you will learn how to design a solution with GitHub and Azure DevOps to enable continuous delivery with several Azure PaaS services.</a:t>
            </a:r>
          </a:p>
          <a:p>
            <a:endParaRPr lang="en-US" sz="2800" dirty="0"/>
          </a:p>
          <a:p>
            <a:r>
              <a:rPr lang="en-US" sz="2800" dirty="0"/>
              <a:t>At the end of this workshop, you will be better able to automate cloud infrastructure and reduce error-prone manual processes. In addition, you'll learn how to design a deployment automation, Application Insights for deep application monitoring, and GitHub as a source code repository, and GitHub and Azure DevOps build/deploy pipelines.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30A879-ABA2-40D9-A081-8B773423743C}"/>
              </a:ext>
            </a:extLst>
          </p:cNvPr>
          <p:cNvSpPr>
            <a:spLocks noGrp="1"/>
          </p:cNvSpPr>
          <p:nvPr>
            <p:ph type="title"/>
          </p:nvPr>
        </p:nvSpPr>
        <p:spPr/>
        <p:txBody>
          <a:bodyPr/>
          <a:lstStyle/>
          <a:p>
            <a:r>
              <a:rPr lang="en-US" dirty="0"/>
              <a:t>How to enable A/B testing</a:t>
            </a:r>
          </a:p>
        </p:txBody>
      </p:sp>
      <p:sp>
        <p:nvSpPr>
          <p:cNvPr id="2" name="Text Placeholder 1">
            <a:extLst>
              <a:ext uri="{FF2B5EF4-FFF2-40B4-BE49-F238E27FC236}">
                <a16:creationId xmlns:a16="http://schemas.microsoft.com/office/drawing/2014/main" id="{5A98C84F-5B89-4951-9A3E-92D55052947D}"/>
              </a:ext>
            </a:extLst>
          </p:cNvPr>
          <p:cNvSpPr>
            <a:spLocks noGrp="1"/>
          </p:cNvSpPr>
          <p:nvPr>
            <p:ph type="body" sz="quarter" idx="10"/>
          </p:nvPr>
        </p:nvSpPr>
        <p:spPr>
          <a:xfrm>
            <a:off x="269240" y="1189177"/>
            <a:ext cx="8542988" cy="4890954"/>
          </a:xfrm>
        </p:spPr>
        <p:txBody>
          <a:bodyPr/>
          <a:lstStyle/>
          <a:p>
            <a:endParaRPr lang="en-US" dirty="0"/>
          </a:p>
          <a:p>
            <a:r>
              <a:rPr lang="en-US" dirty="0"/>
              <a:t>Use Azure App Services deployment slots in conjunction with the Traffic Routing feature.</a:t>
            </a:r>
          </a:p>
          <a:p>
            <a:endParaRPr lang="en-US" dirty="0"/>
          </a:p>
          <a:p>
            <a:r>
              <a:rPr lang="en-US" dirty="0"/>
              <a:t>Direct some percentage of traffic to a separate slot, use Application Insights to measure effectiveness.</a:t>
            </a:r>
          </a:p>
        </p:txBody>
      </p:sp>
      <p:pic>
        <p:nvPicPr>
          <p:cNvPr id="4" name="Picture 3" descr="App services icon">
            <a:extLst>
              <a:ext uri="{FF2B5EF4-FFF2-40B4-BE49-F238E27FC236}">
                <a16:creationId xmlns:a16="http://schemas.microsoft.com/office/drawing/2014/main" id="{5D13A5D1-B528-4FCE-AB99-2926BF7BF78E}"/>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127094555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7019D0-BC03-4222-AC43-B659048BCC83}"/>
              </a:ext>
            </a:extLst>
          </p:cNvPr>
          <p:cNvSpPr>
            <a:spLocks noGrp="1"/>
          </p:cNvSpPr>
          <p:nvPr>
            <p:ph type="title"/>
          </p:nvPr>
        </p:nvSpPr>
        <p:spPr/>
        <p:txBody>
          <a:bodyPr/>
          <a:lstStyle/>
          <a:p>
            <a:r>
              <a:rPr lang="en-US" dirty="0"/>
              <a:t>Source Control</a:t>
            </a:r>
          </a:p>
        </p:txBody>
      </p:sp>
      <p:sp>
        <p:nvSpPr>
          <p:cNvPr id="2" name="Text Placeholder 1">
            <a:extLst>
              <a:ext uri="{FF2B5EF4-FFF2-40B4-BE49-F238E27FC236}">
                <a16:creationId xmlns:a16="http://schemas.microsoft.com/office/drawing/2014/main" id="{35E628B1-EBB5-48AB-9AB8-CFBE9614949E}"/>
              </a:ext>
            </a:extLst>
          </p:cNvPr>
          <p:cNvSpPr>
            <a:spLocks noGrp="1"/>
          </p:cNvSpPr>
          <p:nvPr>
            <p:ph type="body" sz="quarter" idx="10"/>
          </p:nvPr>
        </p:nvSpPr>
        <p:spPr>
          <a:xfrm>
            <a:off x="269240" y="1189177"/>
            <a:ext cx="9093246" cy="4468596"/>
          </a:xfrm>
        </p:spPr>
        <p:txBody>
          <a:bodyPr/>
          <a:lstStyle/>
          <a:p>
            <a:endParaRPr lang="en-US" dirty="0"/>
          </a:p>
          <a:p>
            <a:r>
              <a:rPr lang="en-US" dirty="0"/>
              <a:t>Avoid branches with long life spans.</a:t>
            </a:r>
          </a:p>
          <a:p>
            <a:endParaRPr lang="en-US" dirty="0"/>
          </a:p>
          <a:p>
            <a:endParaRPr lang="en-US" dirty="0"/>
          </a:p>
          <a:p>
            <a:r>
              <a:rPr lang="en-US" dirty="0"/>
              <a:t>Switching source control from Azure DevOps to GitHub by uploading the code base and editing the build definition.</a:t>
            </a:r>
          </a:p>
        </p:txBody>
      </p:sp>
      <p:pic>
        <p:nvPicPr>
          <p:cNvPr id="4" name="Picture 3" descr="Git icon">
            <a:extLst>
              <a:ext uri="{FF2B5EF4-FFF2-40B4-BE49-F238E27FC236}">
                <a16:creationId xmlns:a16="http://schemas.microsoft.com/office/drawing/2014/main" id="{8E52B167-72E3-4899-AA4C-C58157C4AD1B}"/>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362486" y="3178147"/>
            <a:ext cx="2238401" cy="2238401"/>
          </a:xfrm>
          <a:prstGeom prst="rect">
            <a:avLst/>
          </a:prstGeom>
        </p:spPr>
      </p:pic>
    </p:spTree>
    <p:extLst>
      <p:ext uri="{BB962C8B-B14F-4D97-AF65-F5344CB8AC3E}">
        <p14:creationId xmlns:p14="http://schemas.microsoft.com/office/powerpoint/2010/main" val="184939608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to be locked in to a specific source control repository. We are evaluating GitHub and Azure DevOps and need to be able to change between them without frustrating rework.</a:t>
            </a:r>
          </a:p>
          <a:p>
            <a:pPr lvl="0"/>
            <a:endParaRPr lang="en-US" sz="2800" i="1" dirty="0"/>
          </a:p>
          <a:p>
            <a:pPr lvl="0"/>
            <a:r>
              <a:rPr lang="en-US" sz="2800" dirty="0"/>
              <a:t>Both Azure DevOps and GitHub support git source control repositories. Azure DevOps supports any accessible git repository and has specific additional integrations with GitHub. As long as the customer project uses git-based source control, Azure DevOps can be used to build and deploy the project.</a:t>
            </a:r>
          </a:p>
        </p:txBody>
      </p:sp>
    </p:spTree>
    <p:extLst>
      <p:ext uri="{BB962C8B-B14F-4D97-AF65-F5344CB8AC3E}">
        <p14:creationId xmlns:p14="http://schemas.microsoft.com/office/powerpoint/2010/main" val="72686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the developers to be able to make changes to the Azure resources even though they will have access to make source code changes.</a:t>
            </a:r>
          </a:p>
          <a:p>
            <a:pPr lvl="0"/>
            <a:endParaRPr lang="en-US" sz="2800" i="1" dirty="0"/>
          </a:p>
          <a:p>
            <a:r>
              <a:rPr lang="en-US" sz="2800" dirty="0"/>
              <a:t>This solution would remove the need to provide access to these specific environments from the developers. The company could provide other access (i.e. Enterprise DevTest Subscriptions) that developers could use to explore the features of the platform.</a:t>
            </a:r>
          </a:p>
          <a:p>
            <a:pPr lvl="0"/>
            <a:endParaRPr lang="en-US" sz="2800" dirty="0"/>
          </a:p>
        </p:txBody>
      </p:sp>
    </p:spTree>
    <p:extLst>
      <p:ext uri="{BB962C8B-B14F-4D97-AF65-F5344CB8AC3E}">
        <p14:creationId xmlns:p14="http://schemas.microsoft.com/office/powerpoint/2010/main" val="1750381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If developers can deploy directly to the cloud, will that expose us to the same quality problems we had before when untested code was promoted to production?</a:t>
            </a:r>
          </a:p>
          <a:p>
            <a:pPr lvl="0"/>
            <a:endParaRPr lang="en-US" sz="2800" i="1" dirty="0"/>
          </a:p>
          <a:p>
            <a:r>
              <a:rPr lang="en-US" sz="2800" dirty="0"/>
              <a:t>If we use Azure DevOps’ Release Management features, we can configure all the necessary rules / approvals for ensuring a smooth and secure deployment process. The goal here is to remove human touches from the process thus increasing the stability of the release process.</a:t>
            </a:r>
          </a:p>
        </p:txBody>
      </p:sp>
    </p:spTree>
    <p:extLst>
      <p:ext uri="{BB962C8B-B14F-4D97-AF65-F5344CB8AC3E}">
        <p14:creationId xmlns:p14="http://schemas.microsoft.com/office/powerpoint/2010/main" val="27405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lvl="0"/>
            <a:r>
              <a:rPr lang="en-US" sz="2800" dirty="0"/>
              <a:t>How much of an impact will these process changes have on our development cadence? Will learning this place a new burden on the developers?</a:t>
            </a:r>
          </a:p>
          <a:p>
            <a:pPr lvl="0"/>
            <a:endParaRPr lang="en-US" sz="2800" i="1" dirty="0"/>
          </a:p>
          <a:p>
            <a:r>
              <a:rPr lang="en-US" sz="2800" dirty="0"/>
              <a:t>CI/CD is a commitment. To achieve velocity with confidence, there is a required rigor in testing that becomes key to success. This will likely result in a learning curve where you must slow down to go fast. It might even be painful at the start, but that pain is ultimately what drives the automation, monitoring, and incident handling efforts.</a:t>
            </a:r>
          </a:p>
        </p:txBody>
      </p:sp>
    </p:spTree>
    <p:extLst>
      <p:ext uri="{BB962C8B-B14F-4D97-AF65-F5344CB8AC3E}">
        <p14:creationId xmlns:p14="http://schemas.microsoft.com/office/powerpoint/2010/main" val="55285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604337"/>
          </a:xfrm>
          <a:prstGeom prst="rect">
            <a:avLst/>
          </a:prstGeom>
          <a:noFill/>
        </p:spPr>
        <p:txBody>
          <a:bodyPr wrap="square" lIns="182880" tIns="146304" rIns="182880" bIns="146304" rtlCol="0">
            <a:spAutoFit/>
          </a:bodyPr>
          <a:lstStyle/>
          <a:p>
            <a:pPr lvl="0"/>
            <a:r>
              <a:rPr lang="en-US" sz="2800" dirty="0"/>
              <a:t>Our developers are already having a challenge learning how to use Git, will adding a continuous deployment system on top of that slow them down and confuse them even more?</a:t>
            </a:r>
          </a:p>
          <a:p>
            <a:pPr lvl="0"/>
            <a:endParaRPr lang="en-US" sz="2800" i="1" dirty="0"/>
          </a:p>
          <a:p>
            <a:r>
              <a:rPr lang="en-US" sz="2800" dirty="0"/>
              <a:t>There is a learning curve with every quality gate added. Developers will need to do more automated testing locally to ensure code will pass the CI process. Working from master (or trunk) requires that developers really own the state of the build process. When the build is broken, fixing the build becomes the priority. This is another area where we slow down to go faster, with higher quality deliverable.</a:t>
            </a:r>
          </a:p>
        </p:txBody>
      </p:sp>
    </p:spTree>
    <p:extLst>
      <p:ext uri="{BB962C8B-B14F-4D97-AF65-F5344CB8AC3E}">
        <p14:creationId xmlns:p14="http://schemas.microsoft.com/office/powerpoint/2010/main" val="98721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Quote</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988605"/>
            <a:ext cx="11584795" cy="2880789"/>
          </a:xfrm>
          <a:prstGeom prst="rect">
            <a:avLst/>
          </a:prstGeom>
          <a:noFill/>
        </p:spPr>
        <p:txBody>
          <a:bodyPr wrap="square" lIns="182880" tIns="146304" rIns="182880" bIns="146304" rtlCol="0">
            <a:spAutoFit/>
          </a:bodyPr>
          <a:lstStyle/>
          <a:p>
            <a:pPr algn="l"/>
            <a:r>
              <a:rPr lang="en-US" sz="2800" b="0" i="0" dirty="0">
                <a:solidFill>
                  <a:srgbClr val="D4D4D4"/>
                </a:solidFill>
                <a:effectLst/>
                <a:latin typeface="Segoe UI Semilight (Body)"/>
              </a:rPr>
              <a:t>"With continuous deployment and automation of our software delivery processes we feel confident we can rapidly iterate on development of cloud-native, container-based services with the right DevOps support in place to be successful with a small team.“</a:t>
            </a:r>
          </a:p>
          <a:p>
            <a:pPr algn="l"/>
            <a:endParaRPr lang="en-US" sz="2800" b="0" i="0" dirty="0">
              <a:solidFill>
                <a:srgbClr val="D4D4D4"/>
              </a:solidFill>
              <a:effectLst/>
              <a:latin typeface="Segoe UI Semilight (Body)"/>
            </a:endParaRPr>
          </a:p>
          <a:p>
            <a:pPr lvl="1">
              <a:buFont typeface="Arial" panose="020B0604020202020204" pitchFamily="34" charset="0"/>
              <a:buChar char="•"/>
            </a:pPr>
            <a:r>
              <a:rPr lang="en-US" sz="2800" b="0" i="0" dirty="0">
                <a:solidFill>
                  <a:srgbClr val="D4D4D4"/>
                </a:solidFill>
                <a:effectLst/>
                <a:latin typeface="Segoe UI Semilight (Body)"/>
              </a:rPr>
              <a:t>Arthur Block, VP of Engineering at </a:t>
            </a:r>
            <a:r>
              <a:rPr lang="en-US" sz="2800" b="0" i="0" dirty="0" err="1">
                <a:solidFill>
                  <a:srgbClr val="D4D4D4"/>
                </a:solidFill>
                <a:effectLst/>
                <a:latin typeface="Segoe UI Semilight (Body)"/>
              </a:rPr>
              <a:t>Fabrikam</a:t>
            </a:r>
            <a:r>
              <a:rPr lang="en-US" sz="2800" b="0" i="0" dirty="0">
                <a:solidFill>
                  <a:srgbClr val="D4D4D4"/>
                </a:solidFill>
                <a:effectLst/>
                <a:latin typeface="Segoe UI Semilight (Body)"/>
              </a:rPr>
              <a:t> Medical Conferences</a:t>
            </a:r>
          </a:p>
        </p:txBody>
      </p:sp>
    </p:spTree>
    <p:extLst>
      <p:ext uri="{BB962C8B-B14F-4D97-AF65-F5344CB8AC3E}">
        <p14:creationId xmlns:p14="http://schemas.microsoft.com/office/powerpoint/2010/main" val="2109182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584795" cy="4173450"/>
          </a:xfrm>
          <a:prstGeom prst="rect">
            <a:avLst/>
          </a:prstGeom>
          <a:noFill/>
        </p:spPr>
        <p:txBody>
          <a:bodyPr wrap="square" lIns="182880" tIns="146304" rIns="182880" bIns="146304" rtlCol="0">
            <a:spAutoFit/>
          </a:bodyPr>
          <a:lstStyle/>
          <a:p>
            <a:r>
              <a:rPr lang="en-US" sz="2800" dirty="0" err="1"/>
              <a:t>Fabirkam</a:t>
            </a:r>
            <a:r>
              <a:rPr lang="en-US" sz="2800" dirty="0"/>
              <a:t> Medical Conferences provide conference website services tailored to the medical community. Over the course of ten years, they have built conference sites for a small conference organizer. Through word of mouth, </a:t>
            </a:r>
            <a:r>
              <a:rPr lang="en-US" sz="2800" dirty="0" err="1"/>
              <a:t>Fabrikam</a:t>
            </a:r>
            <a:r>
              <a:rPr lang="en-US" sz="2800" dirty="0"/>
              <a:t> Medical Conferences has become a well-known industry brand handling over 100 conferences per year and growing.</a:t>
            </a:r>
          </a:p>
          <a:p>
            <a:endParaRPr lang="en-US" sz="2800" dirty="0"/>
          </a:p>
          <a:p>
            <a:r>
              <a:rPr lang="en-US" sz="2800" dirty="0"/>
              <a:t>In the current situation, the conference sites are hosted on-premises using a MEAN stack with web sites and APIs hosted on Linux machines with MongoDB running on a separate cluster of Linux machines.</a:t>
            </a:r>
          </a:p>
        </p:txBody>
      </p:sp>
    </p:spTree>
    <p:extLst>
      <p:ext uri="{BB962C8B-B14F-4D97-AF65-F5344CB8AC3E}">
        <p14:creationId xmlns:p14="http://schemas.microsoft.com/office/powerpoint/2010/main" val="317605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4" name="TextBox 3">
            <a:extLst>
              <a:ext uri="{FF2B5EF4-FFF2-40B4-BE49-F238E27FC236}">
                <a16:creationId xmlns:a16="http://schemas.microsoft.com/office/drawing/2014/main" id="{3B9DA880-7B49-4DB2-8D0A-4C6F8BF1951F}"/>
              </a:ext>
            </a:extLst>
          </p:cNvPr>
          <p:cNvSpPr txBox="1"/>
          <p:nvPr/>
        </p:nvSpPr>
        <p:spPr>
          <a:xfrm>
            <a:off x="1174227" y="2181525"/>
            <a:ext cx="9845865" cy="3233465"/>
          </a:xfrm>
          <a:prstGeom prst="rect">
            <a:avLst/>
          </a:prstGeom>
          <a:noFill/>
        </p:spPr>
        <p:txBody>
          <a:bodyPr wrap="square" lIns="134471" tIns="107577" rIns="134471" bIns="107577" rtlCol="0">
            <a:spAutoFit/>
          </a:bodyPr>
          <a:lstStyle/>
          <a:p>
            <a:r>
              <a:rPr lang="en-US" sz="2800" dirty="0"/>
              <a:t>The VP of Engineering at </a:t>
            </a:r>
            <a:r>
              <a:rPr lang="en-US" sz="2800" dirty="0" err="1"/>
              <a:t>Fabrikam</a:t>
            </a:r>
            <a:r>
              <a:rPr lang="en-US" sz="2800" dirty="0"/>
              <a:t>, Susan Withers, has a team of 12 developers who handle all aspects of development, testing, deployment, and operational management of their customer sites. Due to customer demands, they have issues with the efficiency and reliability the conference websites. This mainly caused by an inefficient development and operations workflow.</a:t>
            </a:r>
          </a:p>
        </p:txBody>
      </p:sp>
    </p:spTree>
    <p:extLst>
      <p:ext uri="{BB962C8B-B14F-4D97-AF65-F5344CB8AC3E}">
        <p14:creationId xmlns:p14="http://schemas.microsoft.com/office/powerpoint/2010/main" val="6253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85171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Reduce the overhead in time, complexity, and cost for deploying new conference tenants.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Improve the reliability of conference tenant updates.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Choose a suitable platform for their conference solution.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Migrate data from MongoDB on-premises to </a:t>
            </a:r>
            <a:r>
              <a:rPr lang="en-US" sz="2800" dirty="0" err="1"/>
              <a:t>CosmosDB</a:t>
            </a:r>
            <a:r>
              <a:rPr lang="en-US" sz="2800" dirty="0"/>
              <a:t> with the least change possible to the application code.</a:t>
            </a:r>
          </a:p>
        </p:txBody>
      </p:sp>
    </p:spTree>
    <p:extLst>
      <p:ext uri="{BB962C8B-B14F-4D97-AF65-F5344CB8AC3E}">
        <p14:creationId xmlns:p14="http://schemas.microsoft.com/office/powerpoint/2010/main" val="1023429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Make use of GitHub and/or Azure DevOps for development lifecycle.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Use Git repositories for source control and integration into a CI/CD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Embed code review and security scanning in to the development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Do not incur a direct vendor lock-in.</a:t>
            </a:r>
          </a:p>
        </p:txBody>
      </p:sp>
    </p:spTree>
    <p:extLst>
      <p:ext uri="{BB962C8B-B14F-4D97-AF65-F5344CB8AC3E}">
        <p14:creationId xmlns:p14="http://schemas.microsoft.com/office/powerpoint/2010/main" val="32877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err="1">
                <a:solidFill>
                  <a:schemeClr val="tx1"/>
                </a:solidFill>
                <a:latin typeface="Segoe UI Light" panose="020B0502040204020203" pitchFamily="34" charset="0"/>
                <a:cs typeface="Segoe UI Light" panose="020B0502040204020203" pitchFamily="34" charset="0"/>
              </a:rPr>
              <a:t>Fabrikam</a:t>
            </a:r>
            <a:r>
              <a:rPr lang="en-US" sz="4400" dirty="0">
                <a:solidFill>
                  <a:schemeClr val="tx1"/>
                </a:solidFill>
                <a:latin typeface="Segoe UI Light" panose="020B0502040204020203" pitchFamily="34" charset="0"/>
                <a:cs typeface="Segoe UI Light" panose="020B0502040204020203" pitchFamily="34" charset="0"/>
              </a:rPr>
              <a:t> Medical Conferences</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We do not want to be locked into a specific source control repository. We are evaluating GitHub and Azure DevOps and need to be able to change between them without frustrating rework.</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do not want the developers to be able to make changes to the Azure resources even though they will have access to make source code changes.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developers can deploy directly to the cloud, will that expose us to the same quality problems we had before when untested code was promoted to production?</a:t>
            </a:r>
          </a:p>
        </p:txBody>
      </p:sp>
    </p:spTree>
    <p:extLst>
      <p:ext uri="{BB962C8B-B14F-4D97-AF65-F5344CB8AC3E}">
        <p14:creationId xmlns:p14="http://schemas.microsoft.com/office/powerpoint/2010/main" val="31349674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3752</Words>
  <Application>Microsoft Office PowerPoint</Application>
  <PresentationFormat>Widescreen</PresentationFormat>
  <Paragraphs>217</Paragraphs>
  <Slides>28</Slides>
  <Notes>27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28</vt:i4>
      </vt:variant>
    </vt:vector>
  </HeadingPairs>
  <TitlesOfParts>
    <vt:vector size="38" baseType="lpstr">
      <vt:lpstr>Arial</vt:lpstr>
      <vt:lpstr>Calibri</vt:lpstr>
      <vt:lpstr>Consolas</vt:lpstr>
      <vt:lpstr>Segoe UI</vt:lpstr>
      <vt:lpstr>Segoe UI Light</vt:lpstr>
      <vt:lpstr>Segoe UI Semilight</vt:lpstr>
      <vt:lpstr>Segoe UI Semilight (Body)</vt:lpstr>
      <vt:lpstr>Wingdings</vt:lpstr>
      <vt:lpstr>2_Server and Cloud 2013</vt:lpstr>
      <vt:lpstr>C+E Readiness Template</vt:lpstr>
      <vt:lpstr>Continuous delivery in Azure DevOps</vt:lpstr>
      <vt:lpstr>Abstract and learning objectives</vt:lpstr>
      <vt:lpstr>Step 1: Review the customer case study</vt:lpstr>
      <vt:lpstr>Customer situation</vt:lpstr>
      <vt:lpstr>Customer situation</vt:lpstr>
      <vt:lpstr>Customer needs</vt:lpstr>
      <vt:lpstr>Customer needs</vt:lpstr>
      <vt:lpstr>Fabrikam Medical Conferences</vt:lpstr>
      <vt:lpstr>Customer objections</vt:lpstr>
      <vt:lpstr>Customer objections</vt:lpstr>
      <vt:lpstr>Common scenarios</vt:lpstr>
      <vt:lpstr>Step 2: Design the solution</vt:lpstr>
      <vt:lpstr>Step 3: Present the solution</vt:lpstr>
      <vt:lpstr>Wrap-up</vt:lpstr>
      <vt:lpstr>Preferred target audience </vt:lpstr>
      <vt:lpstr>Preferred solution</vt:lpstr>
      <vt:lpstr>Automate software builds and deployments</vt:lpstr>
      <vt:lpstr>Continuous deployment without production impact</vt:lpstr>
      <vt:lpstr>Unit test integration</vt:lpstr>
      <vt:lpstr>How to enable A/B testing</vt:lpstr>
      <vt:lpstr>Source Control</vt:lpstr>
      <vt:lpstr>Customer objections</vt:lpstr>
      <vt:lpstr>Customer objections</vt:lpstr>
      <vt:lpstr>Customer objections</vt:lpstr>
      <vt:lpstr>Customer objections</vt:lpstr>
      <vt:lpstr>Customer objections</vt:lpstr>
      <vt:lpstr>Customer Quote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2021-11-04T18:47:49Z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